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5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7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5" r:id="rId4"/>
    <p:sldMasterId id="2147483719" r:id="rId5"/>
    <p:sldMasterId id="2147483728" r:id="rId6"/>
    <p:sldMasterId id="2147483778" r:id="rId7"/>
    <p:sldMasterId id="2147483812" r:id="rId8"/>
    <p:sldMasterId id="2147483847" r:id="rId9"/>
    <p:sldMasterId id="2147483885" r:id="rId10"/>
    <p:sldMasterId id="2147483918" r:id="rId11"/>
  </p:sldMasterIdLst>
  <p:notesMasterIdLst>
    <p:notesMasterId r:id="rId22"/>
  </p:notesMasterIdLst>
  <p:handoutMasterIdLst>
    <p:handoutMasterId r:id="rId23"/>
  </p:handoutMasterIdLst>
  <p:sldIdLst>
    <p:sldId id="462" r:id="rId12"/>
    <p:sldId id="955" r:id="rId13"/>
    <p:sldId id="263" r:id="rId14"/>
    <p:sldId id="269" r:id="rId15"/>
    <p:sldId id="267" r:id="rId16"/>
    <p:sldId id="270" r:id="rId17"/>
    <p:sldId id="264" r:id="rId18"/>
    <p:sldId id="268" r:id="rId19"/>
    <p:sldId id="266" r:id="rId20"/>
    <p:sldId id="281" r:id="rId21"/>
  </p:sldIdLst>
  <p:sldSz cx="12192000" cy="6858000"/>
  <p:notesSz cx="6794500" cy="992187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Segoe UI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Segoe U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50"/>
    <a:srgbClr val="555454"/>
    <a:srgbClr val="000000"/>
    <a:srgbClr val="B9CDE5"/>
    <a:srgbClr val="00519C"/>
    <a:srgbClr val="004F9F"/>
    <a:srgbClr val="0070C0"/>
    <a:srgbClr val="0070AB"/>
    <a:srgbClr val="FF70C0"/>
    <a:srgbClr val="005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9" autoAdjust="0"/>
    <p:restoredTop sz="78776" autoAdjust="0"/>
  </p:normalViewPr>
  <p:slideViewPr>
    <p:cSldViewPr snapToGrid="0">
      <p:cViewPr varScale="1">
        <p:scale>
          <a:sx n="63" d="100"/>
          <a:sy n="63" d="100"/>
        </p:scale>
        <p:origin x="58" y="14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6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60" y="102"/>
      </p:cViewPr>
      <p:guideLst>
        <p:guide orient="horz" pos="3125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971" y="1793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r>
              <a:rPr lang="en-GB" sz="1000" cap="all" spc="300" baseline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course title here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3463" y="95900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r"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fld id="{5A994FC6-4CA0-47B1-908E-E307E7797130}" type="slidenum">
              <a:rPr lang="en-GB" sz="1000" cap="all" spc="300" baseline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eaLnBrk="0" hangingPunct="0">
                <a:spcBef>
                  <a:spcPct val="50000"/>
                </a:spcBef>
                <a:tabLst>
                  <a:tab pos="8793163" algn="r"/>
                </a:tabLst>
                <a:defRPr/>
              </a:pPr>
              <a:t>‹#›</a:t>
            </a:fld>
            <a:endParaRPr lang="en-GB" sz="1000" cap="all" spc="300" baseline="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119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0998" y="581025"/>
            <a:ext cx="5716003" cy="3216039"/>
          </a:xfrm>
          <a:prstGeom prst="rect">
            <a:avLst/>
          </a:prstGeom>
          <a:noFill/>
          <a:ln w="3175">
            <a:solidFill>
              <a:srgbClr val="555454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13" name="TextBox 12"/>
          <p:cNvSpPr txBox="1"/>
          <p:nvPr/>
        </p:nvSpPr>
        <p:spPr>
          <a:xfrm>
            <a:off x="576264" y="1793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r>
              <a:rPr lang="en-GB" sz="1000" cap="all" spc="300" baseline="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 course title here</a:t>
            </a:r>
            <a:r>
              <a:rPr lang="en-GB" sz="1000" cap="all" spc="300" baseline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2785" y="9590088"/>
            <a:ext cx="5400675" cy="246221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r" eaLnBrk="0" hangingPunct="0">
              <a:spcBef>
                <a:spcPct val="50000"/>
              </a:spcBef>
              <a:tabLst>
                <a:tab pos="8793163" algn="r"/>
              </a:tabLst>
              <a:defRPr/>
            </a:pPr>
            <a:fld id="{5A994FC6-4CA0-47B1-908E-E307E7797130}" type="slidenum">
              <a:rPr lang="en-GB" sz="1000" cap="all" spc="300" baseline="0" smtClean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 eaLnBrk="0" hangingPunct="0">
                <a:spcBef>
                  <a:spcPct val="50000"/>
                </a:spcBef>
                <a:tabLst>
                  <a:tab pos="8793163" algn="r"/>
                </a:tabLst>
                <a:defRPr/>
              </a:pPr>
              <a:t>‹#›</a:t>
            </a:fld>
            <a:endParaRPr lang="en-GB" sz="1000" cap="all" spc="300" baseline="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70999" y="3952480"/>
            <a:ext cx="5716002" cy="54611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744313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47675" indent="9525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43025" indent="28575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rtl="0" eaLnBrk="0" fontAlgn="base" hangingPunct="0">
      <a:spcBef>
        <a:spcPts val="300"/>
      </a:spcBef>
      <a:spcAft>
        <a:spcPts val="300"/>
      </a:spcAft>
      <a:tabLst>
        <a:tab pos="273050" algn="l"/>
        <a:tab pos="544513" algn="l"/>
        <a:tab pos="796925" algn="l"/>
        <a:tab pos="1069975" algn="l"/>
        <a:tab pos="1343025" algn="l"/>
        <a:tab pos="1614488" algn="l"/>
        <a:tab pos="1887538" algn="l"/>
        <a:tab pos="2159000" algn="l"/>
        <a:tab pos="2413000" algn="l"/>
        <a:tab pos="2684463" algn="l"/>
      </a:tabLst>
      <a:defRPr sz="1000" kern="1200" spc="-20" baseline="0">
        <a:solidFill>
          <a:srgbClr val="555454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8901C6-1DA1-FB44-ABEE-06A0FEB7738E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14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43552" y="4055302"/>
            <a:ext cx="5642948" cy="5407151"/>
          </a:xfrm>
        </p:spPr>
        <p:txBody>
          <a:bodyPr/>
          <a:lstStyle/>
          <a:p>
            <a:pPr defTabSz="767073">
              <a:tabLst>
                <a:tab pos="395059" algn="l"/>
              </a:tabLst>
            </a:pPr>
            <a:r>
              <a:rPr lang="en-US" dirty="0"/>
              <a:t>JavaScript has a set of flow control statements, including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if, switch, while, </a:t>
            </a:r>
            <a:r>
              <a:rPr lang="en-US" dirty="0"/>
              <a:t>and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for.</a:t>
            </a:r>
            <a:r>
              <a:rPr lang="en-US" dirty="0"/>
              <a:t> The </a:t>
            </a:r>
            <a:r>
              <a:rPr lang="en-US" i="1" dirty="0"/>
              <a:t>condition</a:t>
            </a:r>
            <a:r>
              <a:rPr lang="en-US" dirty="0"/>
              <a:t> in each of these statements may be any expression that evaluates to either a Boolean or a number.  </a:t>
            </a:r>
          </a:p>
          <a:p>
            <a:pPr defTabSz="767073">
              <a:tabLst>
                <a:tab pos="395059" algn="l"/>
              </a:tabLst>
            </a:pPr>
            <a:r>
              <a:rPr lang="en-US" dirty="0"/>
              <a:t>In the case of a numeric expression, the condition is considered to be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false </a:t>
            </a:r>
            <a:r>
              <a:rPr lang="en-US" dirty="0"/>
              <a:t>if the value of the expression is 0,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dirty="0"/>
              <a:t> in all other cases.</a:t>
            </a:r>
          </a:p>
          <a:p>
            <a:pPr defTabSz="767073">
              <a:tabLst>
                <a:tab pos="395059" algn="l"/>
              </a:tabLst>
            </a:pPr>
            <a:r>
              <a:rPr lang="en-US" dirty="0"/>
              <a:t>The </a:t>
            </a:r>
            <a:r>
              <a:rPr lang="en-US" i="1" dirty="0"/>
              <a:t>statement</a:t>
            </a:r>
            <a:r>
              <a:rPr lang="en-US" dirty="0"/>
              <a:t> shown in the syntax descriptions above may be any statement, including a statement block or a further flow control statement.</a:t>
            </a:r>
          </a:p>
          <a:p>
            <a:pPr defTabSz="767073">
              <a:tabLst>
                <a:tab pos="395059" algn="l"/>
              </a:tabLst>
            </a:pPr>
            <a:r>
              <a:rPr lang="en-US" dirty="0"/>
              <a:t>The curled braces are technically optional when there is only one line of code to be executed by the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if </a:t>
            </a:r>
            <a:r>
              <a:rPr lang="en-US" dirty="0"/>
              <a:t>statement. Therefore, the following code would be legal:</a:t>
            </a:r>
          </a:p>
          <a:p>
            <a:pPr defTabSz="767073"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If (5 &gt; 3) </a:t>
            </a:r>
          </a:p>
          <a:p>
            <a:pPr defTabSz="767073"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alert("true");</a:t>
            </a:r>
          </a:p>
          <a:p>
            <a:pPr defTabSz="767073">
              <a:tabLst>
                <a:tab pos="395059" algn="l"/>
              </a:tabLst>
            </a:pPr>
            <a:r>
              <a:rPr lang="en-US" dirty="0"/>
              <a:t>However, the following example would only consider the alert statement to be part of the conditional statements and not the variable declaration:</a:t>
            </a:r>
          </a:p>
          <a:p>
            <a:pPr defTabSz="767073"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If (5 &gt; 3) </a:t>
            </a:r>
          </a:p>
          <a:p>
            <a:pPr defTabSz="767073"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alert("true"); //conditional</a:t>
            </a:r>
          </a:p>
          <a:p>
            <a:pPr defTabSz="767073"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	let x = 5; // not conditional</a:t>
            </a:r>
          </a:p>
          <a:p>
            <a:pPr defTabSz="767073">
              <a:spcBef>
                <a:spcPts val="600"/>
              </a:spcBef>
              <a:spcAft>
                <a:spcPts val="600"/>
              </a:spcAft>
              <a:tabLst>
                <a:tab pos="395059" algn="l"/>
              </a:tabLst>
            </a:pPr>
            <a:r>
              <a:rPr lang="en-US" dirty="0"/>
              <a:t>It is also possible to express an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 else </a:t>
            </a:r>
            <a:r>
              <a:rPr lang="en-US" dirty="0"/>
              <a:t>statement as a simple operator: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defTabSz="767073">
              <a:spcBef>
                <a:spcPts val="400"/>
              </a:spcBef>
              <a:spcAft>
                <a:spcPts val="400"/>
              </a:spcAft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>
                <a:latin typeface="Courier New" pitchFamily="49" charset="0"/>
                <a:cs typeface="Courier New" pitchFamily="49" charset="0"/>
              </a:rPr>
              <a:t>	let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result = (5 &gt; 3) ? true : false;</a:t>
            </a:r>
            <a:endParaRPr lang="en-US" dirty="0"/>
          </a:p>
          <a:p>
            <a:pPr defTabSz="767073">
              <a:spcBef>
                <a:spcPts val="600"/>
              </a:spcBef>
              <a:spcAft>
                <a:spcPts val="600"/>
              </a:spcAft>
              <a:tabLst>
                <a:tab pos="395059" algn="l"/>
              </a:tabLst>
            </a:pPr>
            <a:r>
              <a:rPr lang="en-US" dirty="0"/>
              <a:t>This </a:t>
            </a:r>
            <a:r>
              <a:rPr lang="en-US" dirty="0" err="1"/>
              <a:t>initialises</a:t>
            </a:r>
            <a:r>
              <a:rPr lang="en-US" dirty="0"/>
              <a:t> the result variable to be a Boolean with a value of false. </a:t>
            </a:r>
          </a:p>
          <a:p>
            <a:pPr defTabSz="767073">
              <a:tabLst>
                <a:tab pos="395059" algn="l"/>
              </a:tabLst>
            </a:pPr>
            <a:endParaRPr lang="en-US" dirty="0"/>
          </a:p>
          <a:p>
            <a:pPr defTabSz="767073">
              <a:tabLst>
                <a:tab pos="395059" algn="l"/>
              </a:tabLst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422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ternary operator is an alternative to the standard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/>
              <a:t> statement. Primarily used for variable assignments or when a standard if is too unwieldy, it has the following syntax:</a:t>
            </a:r>
          </a:p>
          <a:p>
            <a:pPr algn="ctr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test ? expression1 : expression2</a:t>
            </a: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b="1" i="1" dirty="0"/>
              <a:t>Test</a:t>
            </a:r>
          </a:p>
          <a:p>
            <a:r>
              <a:rPr lang="en-GB" dirty="0"/>
              <a:t>Any Boolean expression.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b="1" i="1" dirty="0"/>
              <a:t>Expression1</a:t>
            </a:r>
          </a:p>
          <a:p>
            <a:r>
              <a:rPr lang="en-GB" dirty="0"/>
              <a:t>An expression returned if </a:t>
            </a:r>
            <a:r>
              <a:rPr lang="en-GB" i="1" dirty="0"/>
              <a:t>test</a:t>
            </a:r>
            <a:r>
              <a:rPr lang="en-GB" dirty="0"/>
              <a:t> is </a:t>
            </a:r>
            <a:r>
              <a:rPr lang="en-GB" b="1" dirty="0"/>
              <a:t>true</a:t>
            </a:r>
            <a:r>
              <a:rPr lang="en-GB" dirty="0"/>
              <a:t>. May be a comma expression.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b="1" i="1" dirty="0"/>
              <a:t>Expression2</a:t>
            </a:r>
          </a:p>
          <a:p>
            <a:r>
              <a:rPr lang="en-GB" dirty="0"/>
              <a:t>An expression returned if </a:t>
            </a:r>
            <a:r>
              <a:rPr lang="en-GB" i="1" dirty="0"/>
              <a:t>test</a:t>
            </a:r>
            <a:r>
              <a:rPr lang="en-GB" dirty="0"/>
              <a:t> is </a:t>
            </a:r>
            <a:r>
              <a:rPr lang="en-GB" b="1" dirty="0"/>
              <a:t>false</a:t>
            </a:r>
            <a:r>
              <a:rPr lang="en-GB" dirty="0"/>
              <a:t>. More than one expression may be a linked by a comma expression.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577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43552" y="4075622"/>
            <a:ext cx="5642948" cy="5407151"/>
          </a:xfrm>
        </p:spPr>
        <p:txBody>
          <a:bodyPr/>
          <a:lstStyle/>
          <a:p>
            <a:pPr defTabSz="767073">
              <a:tabLst/>
            </a:pPr>
            <a:r>
              <a:rPr lang="en-GB" dirty="0"/>
              <a:t>The switch statement is useful when selecting an action from a number of alternatives. However, it is rarely used where a set of separate if statements make things more manageable and often more efficient. </a:t>
            </a:r>
            <a:r>
              <a:rPr lang="en-US" dirty="0">
                <a:latin typeface="Lucida Console" pitchFamily="49" charset="0"/>
              </a:rPr>
              <a:t>Switch</a:t>
            </a:r>
            <a:r>
              <a:rPr lang="en-US" dirty="0"/>
              <a:t> compares the value of an  integer test-expression with each of the case labels in turn. If a match is found, the statement(s) following the label are executed. Execution continues either until the end of the entire </a:t>
            </a:r>
            <a:r>
              <a:rPr lang="en-US" dirty="0">
                <a:latin typeface="Lucida Console" pitchFamily="49" charset="0"/>
              </a:rPr>
              <a:t>switch</a:t>
            </a:r>
            <a:r>
              <a:rPr lang="en-US" dirty="0"/>
              <a:t> statement or until a</a:t>
            </a:r>
            <a:r>
              <a:rPr lang="en-US" dirty="0">
                <a:latin typeface="Courier New" pitchFamily="49" charset="0"/>
              </a:rPr>
              <a:t> break </a:t>
            </a:r>
            <a:r>
              <a:rPr lang="en-US" dirty="0"/>
              <a:t>is encountered. If no match is found, control is passed to the statement(s) following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default </a:t>
            </a:r>
            <a:r>
              <a:rPr lang="en-US" dirty="0"/>
              <a:t>label. The default label is optional – if there is no match and no default, the switch does nothing.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switch(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weekDay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case "Mon":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case "Tue":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case "Wed":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case "Thu":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case "Fri":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document.write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("Go to work");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    break;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case "Sat":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case "Sun":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document.write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("Stay at home");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    break;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default: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document.write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("Which planet are you on?");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     break;</a:t>
            </a:r>
          </a:p>
          <a:p>
            <a:pPr defTabSz="767073">
              <a:spcBef>
                <a:spcPts val="0"/>
              </a:spcBef>
              <a:tabLst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515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67073">
              <a:tabLst>
                <a:tab pos="395059" algn="l"/>
              </a:tabLst>
            </a:pPr>
            <a:r>
              <a:rPr lang="en-US" dirty="0"/>
              <a:t>All of the rules regarding brackets with 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/>
              <a:t> statement apply to loops as well. Loops also provide two key loop control structures:</a:t>
            </a:r>
          </a:p>
          <a:p>
            <a:pPr defTabSz="767073">
              <a:tabLst>
                <a:tab pos="395059" algn="l"/>
              </a:tabLst>
            </a:pPr>
            <a:endParaRPr lang="en-US" dirty="0"/>
          </a:p>
          <a:p>
            <a:pPr defTabSz="767073">
              <a:tabLst>
                <a:tab pos="395059" algn="l"/>
              </a:tabLst>
            </a:pPr>
            <a:r>
              <a:rPr lang="en-GB" dirty="0"/>
              <a:t>	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break</a:t>
            </a:r>
            <a:r>
              <a:rPr lang="en-GB" dirty="0"/>
              <a:t> – Exits the loop immediately.</a:t>
            </a:r>
          </a:p>
          <a:p>
            <a:pPr defTabSz="767073">
              <a:tabLst>
                <a:tab pos="395059" algn="l"/>
              </a:tabLst>
            </a:pPr>
            <a:r>
              <a:rPr lang="en-GB" dirty="0"/>
              <a:t>	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GB" dirty="0"/>
              <a:t> – Jumps to the end of this iteration immediately.</a:t>
            </a:r>
          </a:p>
          <a:p>
            <a:pPr defTabSz="767073">
              <a:tabLst>
                <a:tab pos="395059" algn="l"/>
              </a:tabLst>
            </a:pPr>
            <a:endParaRPr lang="en-US" dirty="0"/>
          </a:p>
          <a:p>
            <a:pPr defTabSz="767073">
              <a:tabLst>
                <a:tab pos="395059" algn="l"/>
              </a:tabLst>
            </a:pPr>
            <a:r>
              <a:rPr lang="en-US" dirty="0"/>
              <a:t>So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do</a:t>
            </a:r>
            <a:r>
              <a:rPr lang="en-US" dirty="0">
                <a:latin typeface="Lucida Console" pitchFamily="49" charset="0"/>
              </a:rPr>
              <a:t>...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dirty="0"/>
              <a:t> loops repeat a statement (or statement block) repeatedly while the condition is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true. </a:t>
            </a:r>
          </a:p>
          <a:p>
            <a:pPr defTabSz="767073">
              <a:tabLst>
                <a:tab pos="395059" algn="l"/>
              </a:tabLst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defTabSz="767073">
              <a:tabLst>
                <a:tab pos="395059" algn="l"/>
              </a:tabLst>
            </a:pPr>
            <a:r>
              <a:rPr lang="en-US" i="1" dirty="0">
                <a:latin typeface="Courier New" pitchFamily="49" charset="0"/>
                <a:cs typeface="Courier New" pitchFamily="49" charset="0"/>
              </a:rPr>
              <a:t>initial-expression;</a:t>
            </a:r>
            <a:br>
              <a:rPr lang="en-US" i="1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while (</a:t>
            </a:r>
            <a:r>
              <a:rPr lang="en-US" i="1" dirty="0">
                <a:latin typeface="Courier New" pitchFamily="49" charset="0"/>
                <a:cs typeface="Courier New" pitchFamily="49" charset="0"/>
              </a:rPr>
              <a:t>condition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defTabSz="767073"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i="1" dirty="0">
                <a:latin typeface="Courier New" pitchFamily="49" charset="0"/>
                <a:cs typeface="Courier New" pitchFamily="49" charset="0"/>
              </a:rPr>
              <a:t>statement;</a:t>
            </a:r>
            <a:br>
              <a:rPr lang="en-US" i="1" dirty="0">
                <a:latin typeface="Courier New" pitchFamily="49" charset="0"/>
                <a:cs typeface="Courier New" pitchFamily="49" charset="0"/>
              </a:rPr>
            </a:br>
            <a:r>
              <a:rPr lang="en-US" i="1" dirty="0">
                <a:latin typeface="Courier New" pitchFamily="49" charset="0"/>
                <a:cs typeface="Courier New" pitchFamily="49" charset="0"/>
              </a:rPr>
              <a:t>	loop-expression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defTabSz="767073"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defTabSz="767073">
              <a:tabLst>
                <a:tab pos="395059" algn="l"/>
              </a:tabLst>
            </a:pPr>
            <a:r>
              <a:rPr lang="en-US" dirty="0"/>
              <a:t>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break </a:t>
            </a:r>
            <a:r>
              <a:rPr lang="en-US" dirty="0"/>
              <a:t>statement exits out of the loop immediately, and execution resumes at the statement immediately following the loop statement. The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continue </a:t>
            </a:r>
            <a:r>
              <a:rPr lang="en-US" dirty="0"/>
              <a:t>statement jumps to the end of the current iteration immediately; in the case of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dirty="0"/>
              <a:t>loop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/>
              <a:t>execution will resume with evaluation of the </a:t>
            </a:r>
            <a:r>
              <a:rPr lang="en-US" i="1" dirty="0"/>
              <a:t>condition</a:t>
            </a:r>
            <a:r>
              <a:rPr lang="en-US" dirty="0"/>
              <a:t> expression at the top of the loop.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848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67073">
              <a:tabLst>
                <a:tab pos="395059" algn="l"/>
              </a:tabLst>
            </a:pPr>
            <a:r>
              <a:rPr lang="en-US" dirty="0"/>
              <a:t>The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/>
              <a:t> loop is a </a:t>
            </a:r>
            <a:r>
              <a:rPr lang="en-US" dirty="0" err="1"/>
              <a:t>specialised</a:t>
            </a:r>
            <a:r>
              <a:rPr lang="en-US" dirty="0"/>
              <a:t> form of 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while </a:t>
            </a:r>
            <a:r>
              <a:rPr lang="en-US" dirty="0"/>
              <a:t>loop; </a:t>
            </a:r>
          </a:p>
          <a:p>
            <a:pPr defTabSz="767073"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(initial-expression; condition; loop-expression)</a:t>
            </a:r>
          </a:p>
          <a:p>
            <a:pPr defTabSz="767073"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	statement;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defTabSz="767073">
              <a:tabLst>
                <a:tab pos="395059" algn="l"/>
              </a:tabLst>
            </a:pPr>
            <a:r>
              <a:rPr lang="en-US" dirty="0"/>
              <a:t>it is equivalent to writing:</a:t>
            </a:r>
          </a:p>
          <a:p>
            <a:pPr defTabSz="767073"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initial-expression;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while (condition)</a:t>
            </a:r>
          </a:p>
          <a:p>
            <a:pPr defTabSz="767073">
              <a:tabLst>
                <a:tab pos="395059" algn="l"/>
              </a:tabLst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	statement;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	loop-expression;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defTabSz="767073">
              <a:tabLst>
                <a:tab pos="395059" algn="l"/>
              </a:tabLst>
            </a:pPr>
            <a:endParaRPr lang="en-US" dirty="0"/>
          </a:p>
          <a:p>
            <a:pPr defTabSz="767073">
              <a:tabLst>
                <a:tab pos="395059" algn="l"/>
              </a:tabLst>
            </a:pPr>
            <a:r>
              <a:rPr lang="en-US" dirty="0"/>
              <a:t>All three of the expressions in a </a:t>
            </a:r>
            <a:r>
              <a:rPr lang="en-US" dirty="0">
                <a:latin typeface="Courier New" pitchFamily="49" charset="0"/>
              </a:rPr>
              <a:t>for</a:t>
            </a:r>
            <a:r>
              <a:rPr lang="en-US" dirty="0"/>
              <a:t> statement are optional, and may be used in any combination; a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dirty="0"/>
              <a:t> statement with none of the expressions present </a:t>
            </a:r>
            <a:br>
              <a:rPr lang="en-US" dirty="0"/>
            </a:br>
            <a:r>
              <a:rPr lang="en-US" dirty="0"/>
              <a:t>(i.e. </a:t>
            </a:r>
            <a:r>
              <a:rPr lang="en-US" dirty="0">
                <a:latin typeface="Lucida Console" pitchFamily="49" charset="0"/>
              </a:rPr>
              <a:t>for (;;) </a:t>
            </a:r>
            <a:r>
              <a:rPr lang="en-US" dirty="0"/>
              <a:t>) creates an infinite loop.</a:t>
            </a:r>
          </a:p>
          <a:p>
            <a:pPr defTabSz="767073">
              <a:tabLst>
                <a:tab pos="395059" algn="l"/>
              </a:tabLst>
            </a:pPr>
            <a:endParaRPr lang="en-US" dirty="0"/>
          </a:p>
          <a:p>
            <a:pPr defTabSz="767073">
              <a:tabLst>
                <a:tab pos="395059" algn="l"/>
              </a:tabLst>
            </a:pPr>
            <a:r>
              <a:rPr lang="en-US" dirty="0"/>
              <a:t>Using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continue</a:t>
            </a:r>
            <a:r>
              <a:rPr lang="en-US" dirty="0"/>
              <a:t> in a </a:t>
            </a:r>
            <a:r>
              <a:rPr lang="en-US" dirty="0">
                <a:latin typeface="Courier New" pitchFamily="49" charset="0"/>
              </a:rPr>
              <a:t>for</a:t>
            </a:r>
            <a:r>
              <a:rPr lang="en-US" dirty="0"/>
              <a:t> loop causes execution to immediately jump to </a:t>
            </a:r>
            <a:r>
              <a:rPr lang="en-US" i="1" dirty="0"/>
              <a:t>loop expression </a:t>
            </a:r>
            <a:r>
              <a:rPr lang="en-US" dirty="0"/>
              <a:t>before then re-evaluating the </a:t>
            </a:r>
            <a:r>
              <a:rPr lang="en-US" i="1" dirty="0"/>
              <a:t>condition</a:t>
            </a:r>
            <a:r>
              <a:rPr lang="en-US" dirty="0"/>
              <a:t> and hence will effectively jump to the next iteration of the loop.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337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364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9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1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7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microsoft.com/office/2007/relationships/hdphoto" Target="../media/hdphoto3.wdp"/><Relationship Id="rId4" Type="http://schemas.openxmlformats.org/officeDocument/2006/relationships/image" Target="../media/image36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svg"/></Relationships>
</file>

<file path=ppt/slideLayouts/_rels/slideLayout16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20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svg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063566"/>
            <a:ext cx="10364400" cy="2556000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ctr">
              <a:defRPr sz="6000" b="0" i="0" baseline="0">
                <a:solidFill>
                  <a:srgbClr val="555454"/>
                </a:solidFill>
                <a:latin typeface="+mj-lt"/>
              </a:defRPr>
            </a:lvl1pPr>
          </a:lstStyle>
          <a:p>
            <a:r>
              <a:rPr lang="en-GB" noProof="0" dirty="0"/>
              <a:t>Insert module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886200"/>
            <a:ext cx="10364400" cy="439200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buNone/>
              <a:defRPr sz="2000" b="0" i="0" cap="all" spc="300" baseline="0">
                <a:solidFill>
                  <a:srgbClr val="2E2D2C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MODULE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42" y="5734420"/>
            <a:ext cx="748759" cy="5271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  <a:cs typeface="Arial" panose="020B0604020202020204" pitchFamily="34" charset="0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  <a:cs typeface="Arial" panose="020B0604020202020204" pitchFamily="34" charset="0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  <a:cs typeface="Arial" panose="020B0604020202020204" pitchFamily="34" charset="0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711200"/>
            <a:ext cx="9542800" cy="95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755505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1260263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D9ABD-8C57-4882-866C-BC056D7577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23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26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2990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65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20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1738293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42716077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240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334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Montserrat" panose="00000500000000000000" pitchFamily="2" charset="0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Montserrat" panose="00000500000000000000" pitchFamily="2" charset="0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Montserrat" panose="00000500000000000000" pitchFamily="2" charset="0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Montserrat" panose="00000500000000000000" pitchFamily="2" charset="0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62064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Montserrat" panose="00000500000000000000" pitchFamily="2" charset="0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Montserrat" panose="00000500000000000000" pitchFamily="2" charset="0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Montserrat" panose="00000500000000000000" pitchFamily="2" charset="0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Montserrat" panose="00000500000000000000" pitchFamily="2" charset="0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078034" y="1930402"/>
            <a:ext cx="45719" cy="4545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723615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0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42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50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4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6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212612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656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7108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7750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670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62064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723253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113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551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765456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3935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3349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8241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1756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91069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826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0865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042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4184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9780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15381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4699322" cy="6858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baseline="0"/>
            </a:lvl1pPr>
          </a:lstStyle>
          <a:p>
            <a:r>
              <a:rPr lang="en-GB" dirty="0"/>
              <a:t>Use images from the photography folder from the Central Repository&gt;image library on CWS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694821" y="0"/>
            <a:ext cx="7497179" cy="6858000"/>
          </a:xfrm>
          <a:prstGeom prst="rect">
            <a:avLst/>
          </a:prstGeom>
          <a:solidFill>
            <a:srgbClr val="00519C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067093" y="0"/>
            <a:ext cx="7124907" cy="6858000"/>
          </a:xfrm>
          <a:prstGeom prst="rect">
            <a:avLst/>
          </a:prstGeom>
          <a:solidFill>
            <a:srgbClr val="00519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5447921" y="0"/>
            <a:ext cx="6744079" cy="6858000"/>
          </a:xfrm>
          <a:prstGeom prst="rect">
            <a:avLst/>
          </a:prstGeom>
          <a:solidFill>
            <a:srgbClr val="00519C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5834270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baseline="0">
                <a:solidFill>
                  <a:schemeClr val="bg1"/>
                </a:solidFill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baseline="0">
                <a:solidFill>
                  <a:schemeClr val="bg1"/>
                </a:solidFill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baseline="0">
                <a:solidFill>
                  <a:schemeClr val="bg1"/>
                </a:solidFill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5834270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</p:spTree>
    <p:extLst>
      <p:ext uri="{BB962C8B-B14F-4D97-AF65-F5344CB8AC3E}">
        <p14:creationId xmlns:p14="http://schemas.microsoft.com/office/powerpoint/2010/main" val="390561106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83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92447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93299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4149966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455172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95ECC-57F0-414E-B59C-F055BAC9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40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B12B-0209-4F2C-B3BB-EE716467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16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667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55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86063" cy="6880821"/>
          </a:xfrm>
          <a:prstGeom prst="rect">
            <a:avLst/>
          </a:prstGeom>
          <a:solidFill>
            <a:srgbClr val="005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1141200" y="349200"/>
            <a:ext cx="8215200" cy="6123600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b="0" baseline="0">
                <a:latin typeface="+mn-lt"/>
                <a:cs typeface="Arial" panose="020B060402020202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diagram, smart art, table, video etc.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 hasCustomPrompt="1"/>
          </p:nvPr>
        </p:nvSpPr>
        <p:spPr>
          <a:xfrm rot="16200000">
            <a:off x="-3117600" y="3283200"/>
            <a:ext cx="7020000" cy="295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sz="1800" b="1" cap="all" spc="30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GB" noProof="0" dirty="0"/>
              <a:t>Diagram title goes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9571383" y="1753200"/>
            <a:ext cx="2387817" cy="4719600"/>
          </a:xfrm>
        </p:spPr>
        <p:txBody>
          <a:bodyPr anchor="b" anchorCtr="0">
            <a:noAutofit/>
          </a:bodyPr>
          <a:lstStyle>
            <a:lvl1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baseline="0">
                <a:latin typeface="+mn-lt"/>
              </a:defRPr>
            </a:lvl1pPr>
            <a:lvl2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2pPr>
            <a:lvl3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3pPr>
            <a:lvl4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4pPr>
            <a:lvl5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GB" noProof="0" dirty="0"/>
              <a:t>Information for the main diagram, smart art, table or video to be added here if needed. 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9483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39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506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471247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3428998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872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517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32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26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3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72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57159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34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654013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6743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049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926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295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054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55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5391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6394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3828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25615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9795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564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7218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85337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39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3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4788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98746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564036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B509EB7-6C12-4E21-BEEC-0CCC27628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322C5-1CF3-42B4-96D7-04AE4FF89F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2245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07EE1D-A14D-478F-853C-B98EB3E70E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918B64-9105-4E90-815B-8AC734F02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823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063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029523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83694539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28BE-DA40-4803-B8FE-167E8D45A1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5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4464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125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832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5884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3497452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318867124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220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75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4149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0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22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85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62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30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76726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2739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04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2733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609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186773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9795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852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746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00726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5821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67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72216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4788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03324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8391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3196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51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9184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52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44802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9248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39383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Montserrat" panose="00000500000000000000" pitchFamily="2" charset="0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</a:defRPr>
            </a:lvl2pPr>
            <a:lvl3pPr marL="11430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</a:defRPr>
            </a:lvl3pPr>
            <a:lvl4pPr marL="16002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BDFBD-E529-8F4E-A206-614E11F194EC}"/>
              </a:ext>
            </a:extLst>
          </p:cNvPr>
          <p:cNvSpPr txBox="1"/>
          <p:nvPr userDrawn="1"/>
        </p:nvSpPr>
        <p:spPr>
          <a:xfrm>
            <a:off x="385300" y="6635830"/>
            <a:ext cx="6062634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278029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F189F0-0DDE-404F-9FD7-21EBA1DC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A3DF19-D33D-4658-9164-10D3FE68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18517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200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35859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28453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712049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937000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02235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60860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452568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69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7C74B-813C-E741-8F6F-FF8EE07FD7A5}"/>
              </a:ext>
            </a:extLst>
          </p:cNvPr>
          <p:cNvSpPr txBox="1"/>
          <p:nvPr userDrawn="1"/>
        </p:nvSpPr>
        <p:spPr>
          <a:xfrm>
            <a:off x="385300" y="6635830"/>
            <a:ext cx="6062634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1534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886B91-086C-8841-A2A4-F1C6DC481C4C}"/>
              </a:ext>
            </a:extLst>
          </p:cNvPr>
          <p:cNvSpPr txBox="1"/>
          <p:nvPr userDrawn="1"/>
        </p:nvSpPr>
        <p:spPr>
          <a:xfrm>
            <a:off x="385300" y="6635830"/>
            <a:ext cx="6062634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880199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B6AEAF-3212-014C-BC22-67B048718324}"/>
              </a:ext>
            </a:extLst>
          </p:cNvPr>
          <p:cNvSpPr txBox="1"/>
          <p:nvPr userDrawn="1"/>
        </p:nvSpPr>
        <p:spPr>
          <a:xfrm>
            <a:off x="385300" y="6635830"/>
            <a:ext cx="6062634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1802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E36062-B23F-834D-9A12-5DCEA2334E2D}"/>
              </a:ext>
            </a:extLst>
          </p:cNvPr>
          <p:cNvSpPr txBox="1"/>
          <p:nvPr userDrawn="1"/>
        </p:nvSpPr>
        <p:spPr>
          <a:xfrm>
            <a:off x="385300" y="6635830"/>
            <a:ext cx="6062634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03179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F35E0-DBA2-504C-82AC-2713CFDD085D}"/>
              </a:ext>
            </a:extLst>
          </p:cNvPr>
          <p:cNvSpPr txBox="1"/>
          <p:nvPr userDrawn="1"/>
        </p:nvSpPr>
        <p:spPr>
          <a:xfrm>
            <a:off x="385300" y="6635830"/>
            <a:ext cx="6062634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598782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A94C2-27B3-6149-BC85-B3E50EC2D1E7}"/>
              </a:ext>
            </a:extLst>
          </p:cNvPr>
          <p:cNvSpPr txBox="1"/>
          <p:nvPr userDrawn="1"/>
        </p:nvSpPr>
        <p:spPr>
          <a:xfrm>
            <a:off x="385300" y="6635830"/>
            <a:ext cx="6062634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601725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FAF79-17C8-6B46-A7D8-BD2EE547B967}"/>
              </a:ext>
            </a:extLst>
          </p:cNvPr>
          <p:cNvSpPr txBox="1"/>
          <p:nvPr userDrawn="1"/>
        </p:nvSpPr>
        <p:spPr>
          <a:xfrm>
            <a:off x="385300" y="6635830"/>
            <a:ext cx="6062634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87491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14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403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Montserrat" panose="00000500000000000000" pitchFamily="2" charset="0"/>
                <a:cs typeface="Arial" panose="020B0604020202020204" pitchFamily="34" charset="0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  <a:cs typeface="Arial" panose="020B0604020202020204" pitchFamily="34" charset="0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  <a:cs typeface="Arial" panose="020B0604020202020204" pitchFamily="34" charset="0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  <a:cs typeface="Arial" panose="020B0604020202020204" pitchFamily="34" charset="0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49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38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2B589F-F71E-C94E-9735-ABA0C5658A07}"/>
              </a:ext>
            </a:extLst>
          </p:cNvPr>
          <p:cNvSpPr txBox="1"/>
          <p:nvPr userDrawn="1"/>
        </p:nvSpPr>
        <p:spPr>
          <a:xfrm>
            <a:off x="5046565" y="6526066"/>
            <a:ext cx="6761260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6841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866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C5578E-A1F7-7044-8523-A2EAEF1F4701}"/>
              </a:ext>
            </a:extLst>
          </p:cNvPr>
          <p:cNvSpPr txBox="1"/>
          <p:nvPr userDrawn="1"/>
        </p:nvSpPr>
        <p:spPr>
          <a:xfrm>
            <a:off x="5046565" y="6526066"/>
            <a:ext cx="6761260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389238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2E31F-B401-704C-AC23-37B036913B05}"/>
              </a:ext>
            </a:extLst>
          </p:cNvPr>
          <p:cNvSpPr txBox="1"/>
          <p:nvPr userDrawn="1"/>
        </p:nvSpPr>
        <p:spPr>
          <a:xfrm>
            <a:off x="384786" y="6526066"/>
            <a:ext cx="3895116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56487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94D908-078C-454B-9AA6-5F309B801F32}"/>
              </a:ext>
            </a:extLst>
          </p:cNvPr>
          <p:cNvSpPr txBox="1"/>
          <p:nvPr userDrawn="1"/>
        </p:nvSpPr>
        <p:spPr>
          <a:xfrm>
            <a:off x="384786" y="6526066"/>
            <a:ext cx="3895116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5979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3EC08-2821-D549-B0F1-007A3177A23B}"/>
              </a:ext>
            </a:extLst>
          </p:cNvPr>
          <p:cNvSpPr txBox="1"/>
          <p:nvPr userDrawn="1"/>
        </p:nvSpPr>
        <p:spPr>
          <a:xfrm>
            <a:off x="5430740" y="6526066"/>
            <a:ext cx="6761260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810157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BFA36-3B79-064C-B102-0D1B32D9A962}"/>
              </a:ext>
            </a:extLst>
          </p:cNvPr>
          <p:cNvSpPr txBox="1"/>
          <p:nvPr userDrawn="1"/>
        </p:nvSpPr>
        <p:spPr>
          <a:xfrm>
            <a:off x="384786" y="6526066"/>
            <a:ext cx="3895116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99220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F8C3F-AB4E-BC46-8F1A-6CF19192C739}"/>
              </a:ext>
            </a:extLst>
          </p:cNvPr>
          <p:cNvSpPr txBox="1"/>
          <p:nvPr userDrawn="1"/>
        </p:nvSpPr>
        <p:spPr>
          <a:xfrm>
            <a:off x="384786" y="6526066"/>
            <a:ext cx="3895116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07930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62064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078034" y="1930402"/>
            <a:ext cx="45719" cy="4545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FB1EC-4D0A-364C-AE38-FC48EC3B7D99}"/>
              </a:ext>
            </a:extLst>
          </p:cNvPr>
          <p:cNvSpPr txBox="1"/>
          <p:nvPr userDrawn="1"/>
        </p:nvSpPr>
        <p:spPr>
          <a:xfrm>
            <a:off x="384786" y="6526066"/>
            <a:ext cx="3895116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365335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2E604-51E0-7140-A785-C21C0F917C53}"/>
              </a:ext>
            </a:extLst>
          </p:cNvPr>
          <p:cNvSpPr txBox="1"/>
          <p:nvPr userDrawn="1"/>
        </p:nvSpPr>
        <p:spPr>
          <a:xfrm>
            <a:off x="5473700" y="6462328"/>
            <a:ext cx="4793976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848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CB7E9-7BA7-FC49-B942-3756135C3367}"/>
              </a:ext>
            </a:extLst>
          </p:cNvPr>
          <p:cNvSpPr txBox="1"/>
          <p:nvPr userDrawn="1"/>
        </p:nvSpPr>
        <p:spPr>
          <a:xfrm>
            <a:off x="385650" y="6445324"/>
            <a:ext cx="3978960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60495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74E90-CABE-5B41-A750-D91A531D2491}"/>
              </a:ext>
            </a:extLst>
          </p:cNvPr>
          <p:cNvSpPr txBox="1"/>
          <p:nvPr userDrawn="1"/>
        </p:nvSpPr>
        <p:spPr>
          <a:xfrm>
            <a:off x="385650" y="6445324"/>
            <a:ext cx="3366218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057578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C11DC-6C6A-1445-8A60-DD695E79B715}"/>
              </a:ext>
            </a:extLst>
          </p:cNvPr>
          <p:cNvSpPr txBox="1"/>
          <p:nvPr userDrawn="1"/>
        </p:nvSpPr>
        <p:spPr>
          <a:xfrm>
            <a:off x="385650" y="6445324"/>
            <a:ext cx="3488766" cy="2693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922254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784AB7-CD53-564C-B61E-037944DCEAC3}"/>
              </a:ext>
            </a:extLst>
          </p:cNvPr>
          <p:cNvSpPr txBox="1"/>
          <p:nvPr userDrawn="1"/>
        </p:nvSpPr>
        <p:spPr>
          <a:xfrm>
            <a:off x="385650" y="6155704"/>
            <a:ext cx="1902655" cy="5589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22330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5BAFA-C96B-4D4F-A885-B4D27ADCCA4D}"/>
              </a:ext>
            </a:extLst>
          </p:cNvPr>
          <p:cNvSpPr txBox="1"/>
          <p:nvPr userDrawn="1"/>
        </p:nvSpPr>
        <p:spPr>
          <a:xfrm>
            <a:off x="385650" y="6155704"/>
            <a:ext cx="1902655" cy="5589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16447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19560-9067-804E-A7D6-0F174ABB97AA}"/>
              </a:ext>
            </a:extLst>
          </p:cNvPr>
          <p:cNvSpPr txBox="1"/>
          <p:nvPr userDrawn="1"/>
        </p:nvSpPr>
        <p:spPr>
          <a:xfrm>
            <a:off x="373063" y="6480175"/>
            <a:ext cx="3601888" cy="2476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47979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ADAF0-4339-7A4F-A023-441D7E0CFFAC}"/>
              </a:ext>
            </a:extLst>
          </p:cNvPr>
          <p:cNvSpPr txBox="1"/>
          <p:nvPr userDrawn="1"/>
        </p:nvSpPr>
        <p:spPr>
          <a:xfrm>
            <a:off x="373063" y="6480175"/>
            <a:ext cx="3601888" cy="2476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3941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CEA09-FC98-8247-A769-95692BB0AA28}"/>
              </a:ext>
            </a:extLst>
          </p:cNvPr>
          <p:cNvSpPr txBox="1"/>
          <p:nvPr userDrawn="1"/>
        </p:nvSpPr>
        <p:spPr>
          <a:xfrm>
            <a:off x="7123413" y="6352880"/>
            <a:ext cx="4679121" cy="3384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927226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62064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40594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B000C-17FE-FF44-A10F-94E9AE10A849}"/>
              </a:ext>
            </a:extLst>
          </p:cNvPr>
          <p:cNvSpPr txBox="1"/>
          <p:nvPr userDrawn="1"/>
        </p:nvSpPr>
        <p:spPr>
          <a:xfrm>
            <a:off x="7123413" y="6352880"/>
            <a:ext cx="4679121" cy="3384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15490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73DB1-8FDF-5049-9952-676168B8B237}"/>
              </a:ext>
            </a:extLst>
          </p:cNvPr>
          <p:cNvSpPr txBox="1"/>
          <p:nvPr userDrawn="1"/>
        </p:nvSpPr>
        <p:spPr>
          <a:xfrm>
            <a:off x="373063" y="6352880"/>
            <a:ext cx="4679121" cy="3384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bg2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18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5F72A-0979-624C-83E4-97B691937D10}"/>
              </a:ext>
            </a:extLst>
          </p:cNvPr>
          <p:cNvSpPr txBox="1"/>
          <p:nvPr userDrawn="1"/>
        </p:nvSpPr>
        <p:spPr>
          <a:xfrm>
            <a:off x="373063" y="6352880"/>
            <a:ext cx="4679121" cy="3384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bg2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164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CC39E-E64C-1F45-84BB-FEB17C7ADA40}"/>
              </a:ext>
            </a:extLst>
          </p:cNvPr>
          <p:cNvSpPr txBox="1"/>
          <p:nvPr userDrawn="1"/>
        </p:nvSpPr>
        <p:spPr>
          <a:xfrm>
            <a:off x="373063" y="6352880"/>
            <a:ext cx="4679121" cy="3384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bg2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443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59814-B82A-484B-849A-B804D60BF9CF}"/>
              </a:ext>
            </a:extLst>
          </p:cNvPr>
          <p:cNvSpPr txBox="1"/>
          <p:nvPr userDrawn="1"/>
        </p:nvSpPr>
        <p:spPr>
          <a:xfrm>
            <a:off x="373063" y="6352880"/>
            <a:ext cx="4679121" cy="3384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bg2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1322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/>
              <a:t>THANK YOU</a:t>
            </a:r>
            <a:endParaRPr lang="en-GB" noProof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008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42C3AD-E131-E84A-B4A6-F4C9E9C04B29}"/>
              </a:ext>
            </a:extLst>
          </p:cNvPr>
          <p:cNvSpPr txBox="1"/>
          <p:nvPr userDrawn="1"/>
        </p:nvSpPr>
        <p:spPr>
          <a:xfrm>
            <a:off x="385300" y="6352880"/>
            <a:ext cx="4679121" cy="3384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536833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/>
              <a:t>THANK YOU</a:t>
            </a:r>
            <a:endParaRPr lang="en-GB" noProof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199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1F6FF9-B4AD-D846-A57B-195F195B30EA}"/>
              </a:ext>
            </a:extLst>
          </p:cNvPr>
          <p:cNvSpPr txBox="1"/>
          <p:nvPr userDrawn="1"/>
        </p:nvSpPr>
        <p:spPr>
          <a:xfrm>
            <a:off x="385300" y="6352880"/>
            <a:ext cx="4679121" cy="3384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578712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1250" y="-1"/>
            <a:ext cx="5300749" cy="6887911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2400" b="1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3516594"/>
            <a:ext cx="6358189" cy="2396903"/>
            <a:chOff x="999763" y="4580698"/>
            <a:chExt cx="3632716" cy="1370734"/>
          </a:xfrm>
          <a:solidFill>
            <a:srgbClr val="004050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999763" y="5031740"/>
              <a:ext cx="1554386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999763" y="5373431"/>
              <a:ext cx="1554387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5710699" cy="227760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8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69" r="-169"/>
          <a:stretch/>
        </p:blipFill>
        <p:spPr>
          <a:xfrm>
            <a:off x="349135" y="532015"/>
            <a:ext cx="2119745" cy="12302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C51908-2CFA-9C47-879C-4866468D00DA}"/>
              </a:ext>
            </a:extLst>
          </p:cNvPr>
          <p:cNvSpPr txBox="1"/>
          <p:nvPr userDrawn="1"/>
        </p:nvSpPr>
        <p:spPr>
          <a:xfrm>
            <a:off x="385300" y="6352880"/>
            <a:ext cx="4679121" cy="33840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648648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863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/>
            </a:br>
            <a:br>
              <a:rPr lang="en-US" noProof="0"/>
            </a:br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7CF67-207B-8E41-B35A-D70862BF499C}"/>
              </a:ext>
            </a:extLst>
          </p:cNvPr>
          <p:cNvSpPr txBox="1"/>
          <p:nvPr userDrawn="1"/>
        </p:nvSpPr>
        <p:spPr>
          <a:xfrm>
            <a:off x="4327302" y="6513029"/>
            <a:ext cx="7390216" cy="1782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627936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4699322" cy="6858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baseline="0"/>
            </a:lvl1pPr>
          </a:lstStyle>
          <a:p>
            <a:r>
              <a:rPr lang="en-GB" dirty="0"/>
              <a:t>Use images from the photography folder from the Central Repository&gt;image library on CWS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694821" y="0"/>
            <a:ext cx="7497179" cy="6858000"/>
          </a:xfrm>
          <a:prstGeom prst="rect">
            <a:avLst/>
          </a:prstGeom>
          <a:solidFill>
            <a:srgbClr val="00519C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067093" y="0"/>
            <a:ext cx="7124907" cy="6858000"/>
          </a:xfrm>
          <a:prstGeom prst="rect">
            <a:avLst/>
          </a:prstGeom>
          <a:solidFill>
            <a:srgbClr val="00519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5447921" y="0"/>
            <a:ext cx="6744079" cy="6858000"/>
          </a:xfrm>
          <a:prstGeom prst="rect">
            <a:avLst/>
          </a:prstGeom>
          <a:solidFill>
            <a:srgbClr val="00519C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5834270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baseline="0">
                <a:solidFill>
                  <a:schemeClr val="bg1"/>
                </a:solidFill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baseline="0">
                <a:solidFill>
                  <a:schemeClr val="bg1"/>
                </a:solidFill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baseline="0">
                <a:solidFill>
                  <a:schemeClr val="bg1"/>
                </a:solidFill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5834270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</p:spTree>
    <p:extLst>
      <p:ext uri="{BB962C8B-B14F-4D97-AF65-F5344CB8AC3E}">
        <p14:creationId xmlns:p14="http://schemas.microsoft.com/office/powerpoint/2010/main" val="30391926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39815-120C-BE40-A675-E1F890791920}"/>
              </a:ext>
            </a:extLst>
          </p:cNvPr>
          <p:cNvSpPr txBox="1"/>
          <p:nvPr userDrawn="1"/>
        </p:nvSpPr>
        <p:spPr>
          <a:xfrm>
            <a:off x="339971" y="6513029"/>
            <a:ext cx="7390216" cy="1782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84944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908546-BDF2-7842-8B0E-F51C391E0B75}"/>
              </a:ext>
            </a:extLst>
          </p:cNvPr>
          <p:cNvSpPr txBox="1"/>
          <p:nvPr userDrawn="1"/>
        </p:nvSpPr>
        <p:spPr>
          <a:xfrm>
            <a:off x="6096000" y="6513028"/>
            <a:ext cx="4999348" cy="2742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90317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6C8F6-08FA-D94A-86C6-95F3C27A168D}"/>
              </a:ext>
            </a:extLst>
          </p:cNvPr>
          <p:cNvSpPr txBox="1"/>
          <p:nvPr userDrawn="1"/>
        </p:nvSpPr>
        <p:spPr>
          <a:xfrm>
            <a:off x="376238" y="6513029"/>
            <a:ext cx="7390216" cy="1782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0" i="0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sz="800" b="0" i="1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Based upon AXELOS® MSP® materials. Material is used under licence from AXELOS Limited. All rights reserved."</a:t>
            </a:r>
            <a:endParaRPr lang="en-GB" sz="800" b="0" i="0" kern="1200">
              <a:solidFill>
                <a:schemeClr val="bg2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sz="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241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840995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2pPr>
            <a:lvl3pPr marL="11430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3pPr>
            <a:lvl4pPr marL="16002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519C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F8F34888-CD47-4E37-9DA3-6B816AC25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59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516313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999572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3C862-6C7D-4099-B29A-B18CFC640A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1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73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4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86063" cy="6880821"/>
          </a:xfrm>
          <a:prstGeom prst="rect">
            <a:avLst/>
          </a:prstGeom>
          <a:solidFill>
            <a:srgbClr val="005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1141200" y="349200"/>
            <a:ext cx="8215200" cy="6123600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b="0" baseline="0">
                <a:latin typeface="+mn-lt"/>
                <a:cs typeface="Arial" panose="020B060402020202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diagram, smart art, table, video etc.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 hasCustomPrompt="1"/>
          </p:nvPr>
        </p:nvSpPr>
        <p:spPr>
          <a:xfrm rot="16200000">
            <a:off x="-3117600" y="3283200"/>
            <a:ext cx="7020000" cy="295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sz="1800" b="1" cap="all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noProof="0" dirty="0"/>
              <a:t>Diagram title goes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9571383" y="1753200"/>
            <a:ext cx="2387817" cy="4719600"/>
          </a:xfrm>
        </p:spPr>
        <p:txBody>
          <a:bodyPr anchor="b" anchorCtr="0">
            <a:noAutofit/>
          </a:bodyPr>
          <a:lstStyle>
            <a:lvl1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baseline="0">
                <a:latin typeface="+mn-lt"/>
              </a:defRPr>
            </a:lvl1pPr>
            <a:lvl2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2pPr>
            <a:lvl3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3pPr>
            <a:lvl4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4pPr>
            <a:lvl5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GB" noProof="0" dirty="0"/>
              <a:t>Information for the main diagram, smart art, table or video to be added here if needed. 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1505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510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725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070418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37368949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300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648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58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925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6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67757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063566"/>
            <a:ext cx="10364400" cy="2556000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ctr">
              <a:defRPr sz="6000" b="0" i="0" baseline="0">
                <a:solidFill>
                  <a:srgbClr val="555454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GB" noProof="0" dirty="0"/>
              <a:t>Insert module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886200"/>
            <a:ext cx="10364400" cy="439200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buNone/>
              <a:defRPr sz="2000" b="0" i="0" cap="all" spc="300" baseline="0">
                <a:solidFill>
                  <a:srgbClr val="2E2D2C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MODULE X</a:t>
            </a:r>
          </a:p>
        </p:txBody>
      </p:sp>
    </p:spTree>
    <p:extLst>
      <p:ext uri="{BB962C8B-B14F-4D97-AF65-F5344CB8AC3E}">
        <p14:creationId xmlns:p14="http://schemas.microsoft.com/office/powerpoint/2010/main" val="8410475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19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09622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070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5739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838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6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0277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181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0607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5783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Montserrat" panose="00000500000000000000" pitchFamily="2" charset="0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</a:defRPr>
            </a:lvl2pPr>
            <a:lvl3pPr marL="11430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</a:defRPr>
            </a:lvl3pPr>
            <a:lvl4pPr marL="16002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782320"/>
            <a:ext cx="9461520" cy="88088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156625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813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60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602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342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7336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760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092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39624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7C86B2-491D-4175-B781-C85C7A9602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33927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46691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33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34709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8" Type="http://schemas.openxmlformats.org/officeDocument/2006/relationships/slideLayout" Target="../slideLayouts/slideLayout23.xml"/><Relationship Id="rId51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image" Target="../media/image7.png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34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36" Type="http://schemas.openxmlformats.org/officeDocument/2006/relationships/image" Target="../media/image7.png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35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9" Type="http://schemas.openxmlformats.org/officeDocument/2006/relationships/image" Target="../media/image7.png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34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33" Type="http://schemas.openxmlformats.org/officeDocument/2006/relationships/slideLayout" Target="../slideLayouts/slideLayout164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32" Type="http://schemas.openxmlformats.org/officeDocument/2006/relationships/slideLayout" Target="../slideLayouts/slideLayout163.xml"/><Relationship Id="rId37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9.xml"/><Relationship Id="rId36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31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61.xml"/><Relationship Id="rId35" Type="http://schemas.openxmlformats.org/officeDocument/2006/relationships/slideLayout" Target="../slideLayouts/slideLayout1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26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89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5" Type="http://schemas.openxmlformats.org/officeDocument/2006/relationships/slideLayout" Target="../slideLayouts/slideLayout193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20" Type="http://schemas.openxmlformats.org/officeDocument/2006/relationships/slideLayout" Target="../slideLayouts/slideLayout188.xml"/><Relationship Id="rId29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24" Type="http://schemas.openxmlformats.org/officeDocument/2006/relationships/slideLayout" Target="../slideLayouts/slideLayout192.xml"/><Relationship Id="rId32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23" Type="http://schemas.openxmlformats.org/officeDocument/2006/relationships/slideLayout" Target="../slideLayouts/slideLayout191.xml"/><Relationship Id="rId28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78.xml"/><Relationship Id="rId19" Type="http://schemas.openxmlformats.org/officeDocument/2006/relationships/slideLayout" Target="../slideLayouts/slideLayout187.xml"/><Relationship Id="rId31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Relationship Id="rId22" Type="http://schemas.openxmlformats.org/officeDocument/2006/relationships/slideLayout" Target="../slideLayouts/slideLayout190.xml"/><Relationship Id="rId27" Type="http://schemas.openxmlformats.org/officeDocument/2006/relationships/slideLayout" Target="../slideLayouts/slideLayout195.xml"/><Relationship Id="rId30" Type="http://schemas.openxmlformats.org/officeDocument/2006/relationships/slideLayout" Target="../slideLayouts/slideLayout1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image" Target="../media/image27.svg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05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000" y="1929600"/>
            <a:ext cx="11404800" cy="454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E779A582-6086-48A4-89C3-42EA84AD25B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4" r:id="rId2"/>
    <p:sldLayoutId id="2147483715" r:id="rId3"/>
    <p:sldLayoutId id="2147483698" r:id="rId4"/>
    <p:sldLayoutId id="2147483718" r:id="rId5"/>
    <p:sldLayoutId id="2147483716" r:id="rId6"/>
    <p:sldLayoutId id="2147483717" r:id="rId7"/>
  </p:sldLayoutIdLst>
  <p:hf hdr="0" ft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kumimoji="0" lang="en-GB" sz="3600" b="0" i="0" u="none" strike="noStrike" kern="1200" cap="none" spc="0" normalizeH="0" baseline="0" noProof="0" dirty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2000" b="0" kern="1200" baseline="0">
          <a:solidFill>
            <a:srgbClr val="2E2D2C"/>
          </a:solidFill>
          <a:latin typeface="+mn-lt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+mn-lt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+mn-lt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+mn-lt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000" y="1929600"/>
            <a:ext cx="11404800" cy="454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F3E5C803-6485-4466-9566-53C2739C5F5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7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</p:sldLayoutIdLst>
  <p:hf hdr="0" ft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kumimoji="0" lang="en-GB" sz="3600" b="0" i="0" u="none" strike="noStrike" kern="1200" cap="none" spc="0" normalizeH="0" baseline="0" noProof="0" dirty="0">
          <a:ln>
            <a:noFill/>
          </a:ln>
          <a:solidFill>
            <a:srgbClr val="004050"/>
          </a:solidFill>
          <a:effectLst/>
          <a:uLnTx/>
          <a:uFillTx/>
          <a:latin typeface="Montserrat Black" panose="00000A00000000000000" pitchFamily="2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2000" b="0" kern="1200" baseline="0">
          <a:solidFill>
            <a:srgbClr val="2E2D2C"/>
          </a:solidFill>
          <a:latin typeface="Montserrat" panose="00000500000000000000" pitchFamily="2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Montserrat" panose="00000500000000000000" pitchFamily="2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Montserrat" panose="00000500000000000000" pitchFamily="2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Montserrat" panose="00000500000000000000" pitchFamily="2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 baseline="0">
          <a:solidFill>
            <a:srgbClr val="2E2D2C"/>
          </a:solidFill>
          <a:latin typeface="Montserrat" panose="00000500000000000000" pitchFamily="2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09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  <p:sldLayoutId id="2147483763" r:id="rId35"/>
    <p:sldLayoutId id="2147483764" r:id="rId36"/>
    <p:sldLayoutId id="2147483765" r:id="rId37"/>
    <p:sldLayoutId id="2147483766" r:id="rId38"/>
    <p:sldLayoutId id="2147483767" r:id="rId39"/>
    <p:sldLayoutId id="2147483768" r:id="rId40"/>
    <p:sldLayoutId id="2147483769" r:id="rId41"/>
    <p:sldLayoutId id="2147483770" r:id="rId42"/>
    <p:sldLayoutId id="2147483771" r:id="rId43"/>
    <p:sldLayoutId id="2147483772" r:id="rId44"/>
    <p:sldLayoutId id="2147483773" r:id="rId45"/>
    <p:sldLayoutId id="2147483774" r:id="rId46"/>
    <p:sldLayoutId id="2147483775" r:id="rId47"/>
    <p:sldLayoutId id="2147483776" r:id="rId48"/>
    <p:sldLayoutId id="2147483777" r:id="rId49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51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51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51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51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3E3EEF08-9664-4D41-A706-F90096A9DE4A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0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  <p:sldLayoutId id="2147483809" r:id="rId31"/>
    <p:sldLayoutId id="2147483810" r:id="rId32"/>
    <p:sldLayoutId id="2147483811" r:id="rId33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7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86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  <p:sldLayoutId id="2147483834" r:id="rId22"/>
    <p:sldLayoutId id="2147483835" r:id="rId23"/>
    <p:sldLayoutId id="2147483836" r:id="rId24"/>
    <p:sldLayoutId id="2147483837" r:id="rId25"/>
    <p:sldLayoutId id="2147483838" r:id="rId26"/>
    <p:sldLayoutId id="2147483839" r:id="rId27"/>
    <p:sldLayoutId id="2147483840" r:id="rId28"/>
    <p:sldLayoutId id="2147483841" r:id="rId29"/>
    <p:sldLayoutId id="2147483842" r:id="rId30"/>
    <p:sldLayoutId id="2147483843" r:id="rId31"/>
    <p:sldLayoutId id="2147483844" r:id="rId32"/>
    <p:sldLayoutId id="2147483845" r:id="rId33"/>
    <p:sldLayoutId id="2147483846" r:id="rId34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13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89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  <p:sldLayoutId id="2147483906" r:id="rId21"/>
    <p:sldLayoutId id="2147483907" r:id="rId22"/>
    <p:sldLayoutId id="2147483908" r:id="rId23"/>
    <p:sldLayoutId id="2147483909" r:id="rId24"/>
    <p:sldLayoutId id="2147483910" r:id="rId25"/>
    <p:sldLayoutId id="2147483911" r:id="rId26"/>
    <p:sldLayoutId id="2147483912" r:id="rId27"/>
    <p:sldLayoutId id="2147483913" r:id="rId28"/>
    <p:sldLayoutId id="2147483914" r:id="rId29"/>
    <p:sldLayoutId id="2147483915" r:id="rId30"/>
    <p:sldLayoutId id="2147483916" r:id="rId31"/>
    <p:sldLayoutId id="2147483917" r:id="rId32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Flow of Control</a:t>
            </a:r>
            <a:br>
              <a:rPr lang="en-US"/>
            </a:b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49C087-3E9D-4B96-A496-5B44CB5E92F9}"/>
              </a:ext>
            </a:extLst>
          </p:cNvPr>
          <p:cNvSpPr/>
          <p:nvPr/>
        </p:nvSpPr>
        <p:spPr>
          <a:xfrm>
            <a:off x="471930" y="4312315"/>
            <a:ext cx="6604609" cy="70961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defTabSz="914377">
              <a:spcBef>
                <a:spcPts val="0"/>
              </a:spcBef>
              <a:spcAft>
                <a:spcPts val="651"/>
              </a:spcAft>
              <a:buSzPct val="115000"/>
            </a:pPr>
            <a:r>
              <a:rPr lang="en-US" sz="1800" b="1" i="0" kern="1200" baseline="0" dirty="0">
                <a:latin typeface="Montserrat" pitchFamily="2" charset="77"/>
                <a:ea typeface="+mn-ea"/>
                <a:cs typeface="+mn-cs"/>
              </a:rPr>
              <a:t>JavaScript Fundamentals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8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5967E-708B-74DD-1609-9F82EA6F0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349985"/>
            <a:ext cx="3443732" cy="2751999"/>
          </a:xfrm>
        </p:spPr>
        <p:txBody>
          <a:bodyPr/>
          <a:lstStyle/>
          <a:p>
            <a:r>
              <a:rPr lang="en-GB" dirty="0"/>
              <a:t>REVIEW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9F705-8AAC-4304-99E5-036294748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2CD0E4-D0D4-51DE-5D0B-675A8385B0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5112343"/>
          </a:xfrm>
        </p:spPr>
        <p:txBody>
          <a:bodyPr/>
          <a:lstStyle/>
          <a:p>
            <a:pPr marL="285750" lvl="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Flow of control and loops are the basis of programming</a:t>
            </a:r>
          </a:p>
          <a:p>
            <a:pPr marL="465746" lvl="1" indent="-285750">
              <a:spcBef>
                <a:spcPts val="1200"/>
              </a:spcBef>
            </a:pPr>
            <a:r>
              <a:rPr lang="en-GB" dirty="0"/>
              <a:t>Along with operators</a:t>
            </a:r>
          </a:p>
          <a:p>
            <a:pPr marL="285750" lvl="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If statements allow conditional logic</a:t>
            </a:r>
          </a:p>
          <a:p>
            <a:pPr marL="285750" lvl="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Loops allow reuse of code without repetition</a:t>
            </a:r>
          </a:p>
          <a:p>
            <a:pPr>
              <a:spcBef>
                <a:spcPts val="1200"/>
              </a:spcBef>
            </a:pPr>
            <a:endParaRPr lang="en-GB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20461D2-D091-401A-AACB-11D1C1D9818C}"/>
              </a:ext>
            </a:extLst>
          </p:cNvPr>
          <p:cNvSpPr txBox="1">
            <a:spLocks/>
          </p:cNvSpPr>
          <p:nvPr/>
        </p:nvSpPr>
        <p:spPr>
          <a:xfrm>
            <a:off x="5424733" y="2037557"/>
            <a:ext cx="5409284" cy="454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kern="1200" baseline="0">
                <a:solidFill>
                  <a:srgbClr val="2E2D2C"/>
                </a:solidFill>
                <a:latin typeface="Montserrat" panose="00000500000000000000" pitchFamily="2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2E2D2C"/>
                </a:solidFill>
                <a:latin typeface="Montserrat" panose="00000500000000000000" pitchFamily="2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2E2D2C"/>
                </a:solidFill>
                <a:latin typeface="Montserrat" panose="00000500000000000000" pitchFamily="2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2E2D2C"/>
                </a:solidFill>
                <a:latin typeface="Montserrat" panose="00000500000000000000" pitchFamily="2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2E2D2C"/>
                </a:solidFill>
                <a:latin typeface="Montserrat" panose="00000500000000000000" pitchFamily="2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ysClr val="windowText" lastClr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2E2D2C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78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E7966B-8157-974A-A483-1937F2CAE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92D59-8F09-EF4B-AD6D-DA609442F868}" type="slidenum">
              <a:rPr kumimoji="0" lang="en-GB" sz="760" b="1" i="0" u="none" strike="noStrike" kern="1200" cap="none" spc="0" normalizeH="0" baseline="0" noProof="0" smtClean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760" b="1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79874-A4FC-5944-BD67-E7879943C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dirty="0"/>
              <a:t>INTRODUCTION</a:t>
            </a:r>
            <a:endParaRPr lang="en-GB" sz="2800" spc="6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8F4C0-19AB-1846-B130-05F4F9471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lvl="0" indent="-342900" defTabSz="9144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050"/>
                </a:solidFill>
                <a:latin typeface="Montserrat" panose="00000500000000000000" pitchFamily="2" charset="0"/>
                <a:cs typeface="Arial" pitchFamily="34" charset="0"/>
              </a:rPr>
              <a:t>Understanding conditional statements</a:t>
            </a:r>
          </a:p>
          <a:p>
            <a:pPr marL="742950" lvl="1" indent="-285750" defTabSz="9144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</a:pPr>
            <a:r>
              <a:rPr lang="en-US" dirty="0">
                <a:solidFill>
                  <a:srgbClr val="004050"/>
                </a:solidFill>
                <a:latin typeface="Montserrat" panose="00000500000000000000" pitchFamily="2" charset="0"/>
                <a:cs typeface="Arial" pitchFamily="34" charset="0"/>
              </a:rPr>
              <a:t>The if statement</a:t>
            </a:r>
          </a:p>
          <a:p>
            <a:pPr marL="742950" lvl="1" indent="-285750" defTabSz="9144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</a:pPr>
            <a:r>
              <a:rPr lang="en-US" dirty="0">
                <a:solidFill>
                  <a:srgbClr val="004050"/>
                </a:solidFill>
                <a:latin typeface="Montserrat" panose="00000500000000000000" pitchFamily="2" charset="0"/>
                <a:cs typeface="Arial" pitchFamily="34" charset="0"/>
              </a:rPr>
              <a:t>The switch statement</a:t>
            </a:r>
          </a:p>
          <a:p>
            <a:pPr marL="342900" lvl="0" indent="-342900" defTabSz="9144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050"/>
                </a:solidFill>
                <a:latin typeface="Montserrat" panose="00000500000000000000" pitchFamily="2" charset="0"/>
                <a:cs typeface="Arial" pitchFamily="34" charset="0"/>
              </a:rPr>
              <a:t>Understanding loops</a:t>
            </a:r>
          </a:p>
          <a:p>
            <a:pPr marL="742950" lvl="1" indent="-285750" defTabSz="9144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</a:pPr>
            <a:r>
              <a:rPr lang="en-US" dirty="0">
                <a:solidFill>
                  <a:srgbClr val="004050"/>
                </a:solidFill>
                <a:latin typeface="Montserrat" panose="00000500000000000000" pitchFamily="2" charset="0"/>
                <a:cs typeface="Arial" pitchFamily="34" charset="0"/>
              </a:rPr>
              <a:t>The while and do while loops</a:t>
            </a:r>
          </a:p>
          <a:p>
            <a:pPr marL="742950" lvl="1" indent="-285750" defTabSz="914400">
              <a:spcBef>
                <a:spcPts val="600"/>
              </a:spcBef>
              <a:spcAft>
                <a:spcPts val="600"/>
              </a:spcAft>
              <a:buClr>
                <a:prstClr val="black"/>
              </a:buClr>
              <a:buSzTx/>
            </a:pPr>
            <a:r>
              <a:rPr lang="en-US" dirty="0">
                <a:solidFill>
                  <a:srgbClr val="004050"/>
                </a:solidFill>
                <a:latin typeface="Montserrat" panose="00000500000000000000" pitchFamily="2" charset="0"/>
                <a:cs typeface="Arial" pitchFamily="34" charset="0"/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221020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BA2E50-62E3-A577-257E-82B08417E6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10595714" cy="520263"/>
          </a:xfrm>
        </p:spPr>
        <p:txBody>
          <a:bodyPr/>
          <a:lstStyle/>
          <a:p>
            <a:r>
              <a:rPr lang="en-GB" dirty="0"/>
              <a:t>If statements</a:t>
            </a:r>
          </a:p>
          <a:p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11431587" cy="5237751"/>
          </a:xfrm>
        </p:spPr>
        <p:txBody>
          <a:bodyPr/>
          <a:lstStyle/>
          <a:p>
            <a:r>
              <a:rPr lang="en-GB" dirty="0"/>
              <a:t>The if statement conditionally executes if a Boolean condition is met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if statement has optional else if and else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Additional Boolean conditions executed in order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0650E-3601-48D7-A60E-1FCFF72D1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57E13-9D3F-4242-88E8-1D1A6EFF4927}"/>
              </a:ext>
            </a:extLst>
          </p:cNvPr>
          <p:cNvSpPr/>
          <p:nvPr/>
        </p:nvSpPr>
        <p:spPr>
          <a:xfrm>
            <a:off x="4343982" y="2156838"/>
            <a:ext cx="3075129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(condition) {</a:t>
            </a:r>
          </a:p>
          <a:p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statement;</a:t>
            </a:r>
          </a:p>
          <a:p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 if (condition) {</a:t>
            </a:r>
          </a:p>
          <a:p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statement;</a:t>
            </a:r>
          </a:p>
          <a:p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 {</a:t>
            </a:r>
          </a:p>
          <a:p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statement;</a:t>
            </a:r>
          </a:p>
          <a:p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B84E3B-9F13-49A9-8CA6-583A61BFFD96}"/>
              </a:ext>
            </a:extLst>
          </p:cNvPr>
          <p:cNvGrpSpPr/>
          <p:nvPr/>
        </p:nvGrpSpPr>
        <p:grpSpPr>
          <a:xfrm>
            <a:off x="6623359" y="2168277"/>
            <a:ext cx="4777426" cy="584775"/>
            <a:chOff x="6404473" y="1825032"/>
            <a:chExt cx="3704675" cy="584775"/>
          </a:xfrm>
        </p:grpSpPr>
        <p:cxnSp>
          <p:nvCxnSpPr>
            <p:cNvPr id="8" name="Straight Arrow Connector 7"/>
            <p:cNvCxnSpPr>
              <a:cxnSpLocks/>
              <a:stCxn id="9" idx="1"/>
            </p:cNvCxnSpPr>
            <p:nvPr/>
          </p:nvCxnSpPr>
          <p:spPr>
            <a:xfrm flipH="1" flipV="1">
              <a:off x="6404473" y="1978922"/>
              <a:ext cx="2245903" cy="138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650376" y="1825032"/>
              <a:ext cx="14587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  <a:cs typeface="Arial" pitchFamily="34" charset="0"/>
                </a:rPr>
                <a:t>A </a:t>
              </a:r>
              <a:r>
                <a:rPr lang="en-GB" sz="1600" i="1" dirty="0">
                  <a:solidFill>
                    <a:srgbClr val="004050"/>
                  </a:solidFill>
                  <a:latin typeface="Montserrat" panose="00000500000000000000" pitchFamily="2" charset="0"/>
                  <a:cs typeface="Arial" pitchFamily="34" charset="0"/>
                </a:rPr>
                <a:t>Boolean</a:t>
              </a:r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  <a:cs typeface="Arial" pitchFamily="34" charset="0"/>
                </a:rPr>
                <a:t> operation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65299" y="2090560"/>
            <a:ext cx="2778684" cy="584775"/>
            <a:chOff x="797034" y="2116862"/>
            <a:chExt cx="2778684" cy="584775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374710" y="2378472"/>
              <a:ext cx="12010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97034" y="2116862"/>
              <a:ext cx="20361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>
                <a:defRPr sz="1400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  <a:t>Code to execute</a:t>
              </a:r>
              <a:b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</a:br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  <a:t>if condition is true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4332CF-786E-4C88-99EE-AA2B5BE0728D}"/>
              </a:ext>
            </a:extLst>
          </p:cNvPr>
          <p:cNvGrpSpPr/>
          <p:nvPr/>
        </p:nvGrpSpPr>
        <p:grpSpPr>
          <a:xfrm>
            <a:off x="1505504" y="4039288"/>
            <a:ext cx="2778684" cy="830997"/>
            <a:chOff x="2321034" y="3687153"/>
            <a:chExt cx="2778684" cy="830997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3898710" y="3948763"/>
              <a:ext cx="12010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321034" y="3687153"/>
              <a:ext cx="21547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>
                <a:defRPr sz="1400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  <a:t>Executed </a:t>
              </a:r>
              <a:r>
                <a:rPr lang="en-GB" sz="1600" i="1" dirty="0">
                  <a:solidFill>
                    <a:srgbClr val="004050"/>
                  </a:solidFill>
                  <a:latin typeface="Montserrat" panose="00000500000000000000" pitchFamily="2" charset="0"/>
                </a:rPr>
                <a:t>last</a:t>
              </a:r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  <a:t> if </a:t>
              </a:r>
              <a:b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</a:br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  <a:t>no other condition </a:t>
              </a:r>
              <a:b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</a:br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  <a:t>is met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05862" y="2932675"/>
            <a:ext cx="4094922" cy="1077218"/>
            <a:chOff x="4568303" y="1860303"/>
            <a:chExt cx="3781647" cy="1077218"/>
          </a:xfrm>
        </p:grpSpPr>
        <p:cxnSp>
          <p:nvCxnSpPr>
            <p:cNvPr id="33" name="Straight Arrow Connector 32"/>
            <p:cNvCxnSpPr>
              <a:cxnSpLocks/>
              <a:stCxn id="34" idx="1"/>
            </p:cNvCxnSpPr>
            <p:nvPr/>
          </p:nvCxnSpPr>
          <p:spPr>
            <a:xfrm flipH="1" flipV="1">
              <a:off x="4568303" y="2121913"/>
              <a:ext cx="2304769" cy="2769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873072" y="1860303"/>
              <a:ext cx="14768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i="1" dirty="0">
                  <a:solidFill>
                    <a:srgbClr val="004050"/>
                  </a:solidFill>
                  <a:latin typeface="Montserrat" panose="00000500000000000000" pitchFamily="2" charset="0"/>
                  <a:cs typeface="Arial" pitchFamily="34" charset="0"/>
                </a:rPr>
                <a:t>Optional</a:t>
              </a:r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  <a:cs typeface="Arial" pitchFamily="34" charset="0"/>
                </a:rPr>
                <a:t> additional </a:t>
              </a:r>
              <a:b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  <a:cs typeface="Arial" pitchFamily="34" charset="0"/>
                </a:rPr>
              </a:br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  <a:cs typeface="Arial" pitchFamily="34" charset="0"/>
                </a:rPr>
                <a:t>Boolean operation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8E22E7-BB19-405B-A549-83F00DF713AE}"/>
              </a:ext>
            </a:extLst>
          </p:cNvPr>
          <p:cNvGrpSpPr/>
          <p:nvPr/>
        </p:nvGrpSpPr>
        <p:grpSpPr>
          <a:xfrm>
            <a:off x="1502293" y="2880980"/>
            <a:ext cx="2778684" cy="830997"/>
            <a:chOff x="2323306" y="2705998"/>
            <a:chExt cx="2778684" cy="830997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3900982" y="2967608"/>
              <a:ext cx="12010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323306" y="2705998"/>
              <a:ext cx="19768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>
                <a:defRPr sz="1400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  <a:t>Each </a:t>
              </a:r>
              <a:r>
                <a:rPr lang="en-GB" sz="1600" i="1" dirty="0">
                  <a:solidFill>
                    <a:srgbClr val="004050"/>
                  </a:solidFill>
                  <a:latin typeface="Montserrat" panose="00000500000000000000" pitchFamily="2" charset="0"/>
                </a:rPr>
                <a:t>else if </a:t>
              </a:r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  <a:t>is</a:t>
              </a:r>
              <a:b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</a:br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  <a:t>checked in order </a:t>
              </a:r>
              <a:b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</a:br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</a:rPr>
                <a:t>of appearance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D74568-C124-46C1-9AE1-F0FEC9662CEA}"/>
              </a:ext>
            </a:extLst>
          </p:cNvPr>
          <p:cNvGrpSpPr/>
          <p:nvPr/>
        </p:nvGrpSpPr>
        <p:grpSpPr>
          <a:xfrm>
            <a:off x="5205374" y="4004064"/>
            <a:ext cx="6195410" cy="830997"/>
            <a:chOff x="4223026" y="5519012"/>
            <a:chExt cx="6195410" cy="830997"/>
          </a:xfrm>
        </p:grpSpPr>
        <p:cxnSp>
          <p:nvCxnSpPr>
            <p:cNvPr id="22" name="Straight Arrow Connector 21"/>
            <p:cNvCxnSpPr>
              <a:cxnSpLocks/>
              <a:stCxn id="23" idx="1"/>
            </p:cNvCxnSpPr>
            <p:nvPr/>
          </p:nvCxnSpPr>
          <p:spPr>
            <a:xfrm flipH="1" flipV="1">
              <a:off x="4223026" y="5801162"/>
              <a:ext cx="4094922" cy="133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317948" y="5519012"/>
              <a:ext cx="2100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i="1" dirty="0">
                  <a:solidFill>
                    <a:srgbClr val="004050"/>
                  </a:solidFill>
                  <a:latin typeface="Montserrat" panose="00000500000000000000" pitchFamily="2" charset="0"/>
                  <a:cs typeface="Arial" pitchFamily="34" charset="0"/>
                </a:rPr>
                <a:t>Optional non-conditional</a:t>
              </a:r>
              <a:b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  <a:cs typeface="Arial" pitchFamily="34" charset="0"/>
                </a:rPr>
              </a:br>
              <a:r>
                <a:rPr lang="en-GB" sz="1600" dirty="0">
                  <a:solidFill>
                    <a:srgbClr val="004050"/>
                  </a:solidFill>
                  <a:latin typeface="Montserrat" panose="00000500000000000000" pitchFamily="2" charset="0"/>
                  <a:cs typeface="Arial" pitchFamily="34" charset="0"/>
                </a:rPr>
                <a:t>else statement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53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8B950D-6726-6240-1C08-D5579E8AE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10595714" cy="520263"/>
          </a:xfrm>
        </p:spPr>
        <p:txBody>
          <a:bodyPr/>
          <a:lstStyle/>
          <a:p>
            <a:r>
              <a:rPr lang="en-US" dirty="0"/>
              <a:t>The ternary if</a:t>
            </a:r>
            <a:endParaRPr lang="en-GB" dirty="0"/>
          </a:p>
          <a:p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11431587" cy="5237751"/>
          </a:xfrm>
        </p:spPr>
        <p:txBody>
          <a:bodyPr/>
          <a:lstStyle/>
          <a:p>
            <a:r>
              <a:rPr lang="en-US" dirty="0"/>
              <a:t>A common pattern with if statements is to assign one of two values to a variable based </a:t>
            </a:r>
            <a:br>
              <a:rPr lang="en-US" dirty="0"/>
            </a:br>
            <a:r>
              <a:rPr lang="en-US" dirty="0"/>
              <a:t>on a simple condition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 of the ternary operator (?) to create a ternary-if can make this more concise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4697A-336A-433D-A4FD-52A79D064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23815-F7A1-4AAD-B3D0-ABF6BCC3A340}"/>
              </a:ext>
            </a:extLst>
          </p:cNvPr>
          <p:cNvSpPr/>
          <p:nvPr/>
        </p:nvSpPr>
        <p:spPr>
          <a:xfrm>
            <a:off x="1180214" y="2139106"/>
            <a:ext cx="9696698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 now = new Date();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 greeting = "Good";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now.getHours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&gt; 17) {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greeting += " evening.";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 {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greeting += " day.";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600" b="1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076ED0-16E1-4BBF-9B1B-6797464E4E57}"/>
              </a:ext>
            </a:extLst>
          </p:cNvPr>
          <p:cNvSpPr/>
          <p:nvPr/>
        </p:nvSpPr>
        <p:spPr>
          <a:xfrm>
            <a:off x="1180214" y="5257214"/>
            <a:ext cx="969669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 now = new Date();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 greeting = "Good" + ((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now.getHours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&gt; 17) ? " evening." : " day.");</a:t>
            </a:r>
          </a:p>
        </p:txBody>
      </p:sp>
    </p:spTree>
    <p:extLst>
      <p:ext uri="{BB962C8B-B14F-4D97-AF65-F5344CB8AC3E}">
        <p14:creationId xmlns:p14="http://schemas.microsoft.com/office/powerpoint/2010/main" val="124951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B4D7D1-AC18-4D29-CADD-218B863A2D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10595714" cy="520263"/>
          </a:xfrm>
        </p:spPr>
        <p:txBody>
          <a:bodyPr/>
          <a:lstStyle/>
          <a:p>
            <a:r>
              <a:rPr lang="en-GB" dirty="0"/>
              <a:t>The switch statement</a:t>
            </a:r>
          </a:p>
          <a:p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11431587" cy="5237751"/>
          </a:xfrm>
        </p:spPr>
        <p:txBody>
          <a:bodyPr/>
          <a:lstStyle/>
          <a:p>
            <a:r>
              <a:rPr lang="en-US" dirty="0"/>
              <a:t>switch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passes to the case label that matches the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Carries on until hits a break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 case labels match, control passes to the default label</a:t>
            </a:r>
            <a:r>
              <a:rPr lang="en-GB" dirty="0"/>
              <a:t> (if there is one)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ACE10-82D4-4FEF-A83C-C7EA4B5E9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1D74A6-CA31-42BB-85AB-75E1DA079CFE}"/>
              </a:ext>
            </a:extLst>
          </p:cNvPr>
          <p:cNvSpPr/>
          <p:nvPr/>
        </p:nvSpPr>
        <p:spPr>
          <a:xfrm>
            <a:off x="1292531" y="3226981"/>
            <a:ext cx="9303293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switch (expression) {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label: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statement;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break;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label: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statement;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break;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default: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statement;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break;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766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F7201D-65CE-D88D-3E42-7158DCA3B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10595714" cy="520263"/>
          </a:xfrm>
        </p:spPr>
        <p:txBody>
          <a:bodyPr/>
          <a:lstStyle/>
          <a:p>
            <a:r>
              <a:rPr lang="en-US" dirty="0"/>
              <a:t>QuickLab 4a</a:t>
            </a:r>
          </a:p>
          <a:p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E74D10-E772-1A4B-87C3-D12B95E2BA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11431587" cy="523775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 with conditional statements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22A39-3A42-41BF-8F83-F3D843A61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72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CC568E-DF0B-4454-BC7C-DC5987EC5216}"/>
              </a:ext>
            </a:extLst>
          </p:cNvPr>
          <p:cNvSpPr/>
          <p:nvPr/>
        </p:nvSpPr>
        <p:spPr>
          <a:xfrm>
            <a:off x="962092" y="4786165"/>
            <a:ext cx="867597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 {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while (condition);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40E32E-43D4-C20F-F8AF-D74A03BDF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The while loop</a:t>
            </a:r>
          </a:p>
          <a:p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11431587" cy="5237751"/>
          </a:xfrm>
        </p:spPr>
        <p:txBody>
          <a:bodyPr/>
          <a:lstStyle/>
          <a:p>
            <a:r>
              <a:rPr lang="en-GB" dirty="0"/>
              <a:t>Loops allow a set of statements to be run more than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Either for a fixed number of iterations or until a condition is met</a:t>
            </a:r>
            <a:br>
              <a:rPr lang="en-GB" dirty="0"/>
            </a:br>
            <a:endParaRPr lang="en-GB" dirty="0"/>
          </a:p>
          <a:p>
            <a:r>
              <a:rPr lang="en-GB" dirty="0"/>
              <a:t>The while loop has two varieties the while and do while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while checks before it executes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do while always runs at least once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067C7-1EEC-4B16-8314-4851E5C71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4088222" y="5309385"/>
            <a:ext cx="3854939" cy="307777"/>
            <a:chOff x="5809978" y="1920769"/>
            <a:chExt cx="3854939" cy="307777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5809978" y="2074657"/>
              <a:ext cx="208810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898087" y="1920769"/>
              <a:ext cx="17668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itchFamily="34" charset="0"/>
                  <a:cs typeface="Arial" pitchFamily="34" charset="0"/>
                </a:rPr>
                <a:t>Note the semi-colon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77394-B9FF-4351-AF3A-9984022A0196}"/>
              </a:ext>
            </a:extLst>
          </p:cNvPr>
          <p:cNvSpPr/>
          <p:nvPr/>
        </p:nvSpPr>
        <p:spPr>
          <a:xfrm>
            <a:off x="962092" y="3028716"/>
            <a:ext cx="818701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(condition){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statement;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20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7D08F5-F421-83C9-4BC6-D096379A48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10595714" cy="520263"/>
          </a:xfrm>
        </p:spPr>
        <p:txBody>
          <a:bodyPr/>
          <a:lstStyle/>
          <a:p>
            <a:r>
              <a:rPr lang="en-GB" dirty="0"/>
              <a:t>The for loop</a:t>
            </a:r>
          </a:p>
          <a:p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11431587" cy="5237751"/>
          </a:xfrm>
        </p:spPr>
        <p:txBody>
          <a:bodyPr/>
          <a:lstStyle/>
          <a:p>
            <a:r>
              <a:rPr lang="en-GB" dirty="0"/>
              <a:t>The for loop utilises a counter until a condition is met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the below example “</a:t>
            </a:r>
            <a:r>
              <a:rPr lang="en-GB" dirty="0" err="1"/>
              <a:t>i</a:t>
            </a:r>
            <a:r>
              <a:rPr lang="en-GB" dirty="0"/>
              <a:t>” is incremented by 1 after each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loop expression can be any arithmetic operation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51286-AC41-4E02-8FBB-8C7BDD814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BCC614-273E-449E-810D-2CFA5F578C35}"/>
              </a:ext>
            </a:extLst>
          </p:cNvPr>
          <p:cNvSpPr/>
          <p:nvPr/>
        </p:nvSpPr>
        <p:spPr>
          <a:xfrm>
            <a:off x="1180213" y="2084735"/>
            <a:ext cx="9473414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([initial-expression]; [condition]; [loop-expression]) {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statement;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39EC6F-2472-4E9C-B11C-82346934BAAB}"/>
              </a:ext>
            </a:extLst>
          </p:cNvPr>
          <p:cNvSpPr/>
          <p:nvPr/>
        </p:nvSpPr>
        <p:spPr>
          <a:xfrm>
            <a:off x="1180213" y="4485126"/>
            <a:ext cx="9473414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nn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(let i = 0; i &lt; 10; i++) {</a:t>
            </a:r>
          </a:p>
          <a:p>
            <a:r>
              <a:rPr lang="nn-NO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i</a:t>
            </a:r>
            <a:r>
              <a:rPr lang="nn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n-NO" sz="1600" b="1">
                <a:latin typeface="Courier New" panose="02070309020205020404" pitchFamily="49" charset="0"/>
                <a:cs typeface="Courier New" panose="02070309020205020404" pitchFamily="49" charset="0"/>
              </a:rPr>
              <a:t>+= i</a:t>
            </a:r>
            <a:r>
              <a:rPr lang="nn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nn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nn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(i);</a:t>
            </a:r>
          </a:p>
          <a:p>
            <a:r>
              <a:rPr lang="nn-NO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51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CE74E0-F5FB-9F8E-1453-035F8EA0F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10595714" cy="520263"/>
          </a:xfrm>
        </p:spPr>
        <p:txBody>
          <a:bodyPr/>
          <a:lstStyle/>
          <a:p>
            <a:r>
              <a:rPr lang="en-GB" dirty="0"/>
              <a:t>QuickLab 4b</a:t>
            </a:r>
          </a:p>
          <a:p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11431587" cy="52377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Exploring looping statements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01E7A-6243-4AC8-A123-D0F2F163E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299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xGJ1ZARGODF1V6WhzKRND"/>
</p:tagLst>
</file>

<file path=ppt/theme/theme1.xml><?xml version="1.0" encoding="utf-8"?>
<a:theme xmlns:a="http://schemas.openxmlformats.org/drawingml/2006/main" name="PPM Courseware Slides">
  <a:themeElements>
    <a:clrScheme name="QA bright">
      <a:dk1>
        <a:sysClr val="windowText" lastClr="000000"/>
      </a:dk1>
      <a:lt1>
        <a:sysClr val="window" lastClr="FFFFFF"/>
      </a:lt1>
      <a:dk2>
        <a:srgbClr val="1F497D"/>
      </a:dk2>
      <a:lt2>
        <a:srgbClr val="F2F2F2"/>
      </a:lt2>
      <a:accent1>
        <a:srgbClr val="00519C"/>
      </a:accent1>
      <a:accent2>
        <a:srgbClr val="005BAA"/>
      </a:accent2>
      <a:accent3>
        <a:srgbClr val="4591CE"/>
      </a:accent3>
      <a:accent4>
        <a:srgbClr val="E50049"/>
      </a:accent4>
      <a:accent5>
        <a:srgbClr val="7713B2"/>
      </a:accent5>
      <a:accent6>
        <a:srgbClr val="18BF2B"/>
      </a:accent6>
      <a:hlink>
        <a:srgbClr val="0000FF"/>
      </a:hlink>
      <a:folHlink>
        <a:srgbClr val="800080"/>
      </a:folHlink>
    </a:clrScheme>
    <a:fontScheme name="QA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  <a:cs typeface="Arial" pitchFamily="34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B9CDE5"/>
        </a:solidFill>
      </a:spPr>
      <a:bodyPr wrap="square" rtlCol="0">
        <a:spAutoFit/>
      </a:bodyPr>
      <a:lstStyle>
        <a:defPPr>
          <a:defRPr sz="2000" dirty="0" smtClean="0">
            <a:latin typeface="Courier New" pitchFamily="49" charset="0"/>
            <a:cs typeface="Courier New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K_Slides_2017.potx" id="{5D5C0837-108E-43E7-8981-CE5A0724CB51}" vid="{294C52EF-7CB5-4F85-B807-6BB6448A4DF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PM Courseware Slides">
  <a:themeElements>
    <a:clrScheme name="QA bright">
      <a:dk1>
        <a:sysClr val="windowText" lastClr="000000"/>
      </a:dk1>
      <a:lt1>
        <a:sysClr val="window" lastClr="FFFFFF"/>
      </a:lt1>
      <a:dk2>
        <a:srgbClr val="1F497D"/>
      </a:dk2>
      <a:lt2>
        <a:srgbClr val="F2F2F2"/>
      </a:lt2>
      <a:accent1>
        <a:srgbClr val="00519C"/>
      </a:accent1>
      <a:accent2>
        <a:srgbClr val="005BAA"/>
      </a:accent2>
      <a:accent3>
        <a:srgbClr val="4591CE"/>
      </a:accent3>
      <a:accent4>
        <a:srgbClr val="E50049"/>
      </a:accent4>
      <a:accent5>
        <a:srgbClr val="7713B2"/>
      </a:accent5>
      <a:accent6>
        <a:srgbClr val="18BF2B"/>
      </a:accent6>
      <a:hlink>
        <a:srgbClr val="0000FF"/>
      </a:hlink>
      <a:folHlink>
        <a:srgbClr val="800080"/>
      </a:folHlink>
    </a:clrScheme>
    <a:fontScheme name="QA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  <a:cs typeface="Arial" pitchFamily="34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381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rgbClr val="B9CDE5"/>
        </a:solidFill>
      </a:spPr>
      <a:bodyPr wrap="square" rtlCol="0">
        <a:spAutoFit/>
      </a:bodyPr>
      <a:lstStyle>
        <a:defPPr>
          <a:defRPr sz="2000" dirty="0" smtClean="0">
            <a:latin typeface="Courier New" pitchFamily="49" charset="0"/>
            <a:cs typeface="Courier New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K_Slides_2017.potx" id="{5D5C0837-108E-43E7-8981-CE5A0724CB51}" vid="{294C52EF-7CB5-4F85-B807-6BB6448A4DF1}"/>
    </a:ext>
  </a:extLst>
</a:theme>
</file>

<file path=ppt/theme/theme3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PowerPoint innit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innit" id="{FC740445-7AFD-4C9C-86E6-6164802044EC}" vid="{D44365B1-9612-4C7D-820D-C4FE7CAAA8F5}"/>
    </a:ext>
  </a:extLst>
</a:theme>
</file>

<file path=ppt/theme/theme5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7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8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9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F81BD"/>
      </a:dk2>
      <a:lt2>
        <a:srgbClr val="AAAAAA"/>
      </a:lt2>
      <a:accent1>
        <a:srgbClr val="B8CCE4"/>
      </a:accent1>
      <a:accent2>
        <a:srgbClr val="E1FFE1"/>
      </a:accent2>
      <a:accent3>
        <a:srgbClr val="FFFFFF"/>
      </a:accent3>
      <a:accent4>
        <a:srgbClr val="0070C0"/>
      </a:accent4>
      <a:accent5>
        <a:srgbClr val="FFFFD9"/>
      </a:accent5>
      <a:accent6>
        <a:srgbClr val="CCE7CC"/>
      </a:accent6>
      <a:hlink>
        <a:srgbClr val="AAAAAA"/>
      </a:hlink>
      <a:folHlink>
        <a:srgbClr val="0000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2F6AF898B35542A73A2692963D2966" ma:contentTypeVersion="12" ma:contentTypeDescription="Create a new document." ma:contentTypeScope="" ma:versionID="125e4a8c72452e6179d1ad3c344feef5">
  <xsd:schema xmlns:xsd="http://www.w3.org/2001/XMLSchema" xmlns:xs="http://www.w3.org/2001/XMLSchema" xmlns:p="http://schemas.microsoft.com/office/2006/metadata/properties" xmlns:ns2="e78b5f37-073d-411e-91fd-2004981b7c32" xmlns:ns3="9d579490-102d-4bf3-8643-974e67683526" targetNamespace="http://schemas.microsoft.com/office/2006/metadata/properties" ma:root="true" ma:fieldsID="fbeced498edaecfbaf107d9d241a2c70" ns2:_="" ns3:_="">
    <xsd:import namespace="e78b5f37-073d-411e-91fd-2004981b7c32"/>
    <xsd:import namespace="9d579490-102d-4bf3-8643-974e676835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8b5f37-073d-411e-91fd-2004981b7c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79490-102d-4bf3-8643-974e6768352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94203A-71D6-4B82-825D-718270AF2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8b5f37-073d-411e-91fd-2004981b7c32"/>
    <ds:schemaRef ds:uri="9d579490-102d-4bf3-8643-974e676835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2359B9-C180-4111-9AA8-B5A0C7BA4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668F0-0A93-47CD-AF39-7F8ADE3EB162}">
  <ds:schemaRefs>
    <ds:schemaRef ds:uri="http://schemas.microsoft.com/office/2006/metadata/properties"/>
    <ds:schemaRef ds:uri="http://schemas.microsoft.com/office/infopath/2007/PartnerControls"/>
    <ds:schemaRef ds:uri="483CF5B1-8FC4-4C12-AA4F-F55928B4A17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PPM Courseware Slides</Template>
  <TotalTime>136</TotalTime>
  <Words>1313</Words>
  <Application>Microsoft Office PowerPoint</Application>
  <PresentationFormat>Widescreen</PresentationFormat>
  <Paragraphs>178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Arial</vt:lpstr>
      <vt:lpstr>Courier New</vt:lpstr>
      <vt:lpstr>Lucida Console</vt:lpstr>
      <vt:lpstr>Montserrat</vt:lpstr>
      <vt:lpstr>Montserrat Black</vt:lpstr>
      <vt:lpstr>Segoe UI</vt:lpstr>
      <vt:lpstr>Segoe UI Light</vt:lpstr>
      <vt:lpstr>PPM Courseware Slides</vt:lpstr>
      <vt:lpstr>1_PPM Courseware Slides</vt:lpstr>
      <vt:lpstr>Master_Primary_Colors</vt:lpstr>
      <vt:lpstr>PowerPoint innit</vt:lpstr>
      <vt:lpstr>Master_Red_and_Purple</vt:lpstr>
      <vt:lpstr>Master_Yellow_and_Orange</vt:lpstr>
      <vt:lpstr>Master_Blue</vt:lpstr>
      <vt:lpstr>Master_Neutral</vt:lpstr>
      <vt:lpstr>Flow of Control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of Control</dc:title>
  <dc:creator>Ed Wright</dc:creator>
  <cp:lastModifiedBy>Hanson, Leah</cp:lastModifiedBy>
  <cp:revision>14</cp:revision>
  <dcterms:created xsi:type="dcterms:W3CDTF">2018-11-02T09:10:46Z</dcterms:created>
  <dcterms:modified xsi:type="dcterms:W3CDTF">2023-10-20T14:26:23Z</dcterms:modified>
  <cp:category>Chapter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apter">
    <vt:lpwstr>1</vt:lpwstr>
  </property>
  <property fmtid="{D5CDD505-2E9C-101B-9397-08002B2CF9AE}" pid="3" name="ContentTypeId">
    <vt:lpwstr>0x010100AC2F6AF898B35542A73A2692963D2966</vt:lpwstr>
  </property>
  <property fmtid="{D5CDD505-2E9C-101B-9397-08002B2CF9AE}" pid="4" name="BookType">
    <vt:lpwstr>8</vt:lpwstr>
  </property>
</Properties>
</file>